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447" r:id="rId5"/>
    <p:sldId id="348" r:id="rId6"/>
    <p:sldId id="445" r:id="rId7"/>
    <p:sldId id="260" r:id="rId8"/>
    <p:sldId id="437" r:id="rId9"/>
    <p:sldId id="436" r:id="rId10"/>
    <p:sldId id="373" r:id="rId11"/>
    <p:sldId id="388" r:id="rId12"/>
    <p:sldId id="441" r:id="rId13"/>
    <p:sldId id="438" r:id="rId14"/>
    <p:sldId id="439" r:id="rId15"/>
    <p:sldId id="261" r:id="rId16"/>
    <p:sldId id="430" r:id="rId17"/>
    <p:sldId id="440" r:id="rId18"/>
    <p:sldId id="442" r:id="rId19"/>
    <p:sldId id="398" r:id="rId20"/>
    <p:sldId id="390" r:id="rId21"/>
    <p:sldId id="325" r:id="rId22"/>
    <p:sldId id="326" r:id="rId23"/>
    <p:sldId id="327" r:id="rId24"/>
    <p:sldId id="328" r:id="rId25"/>
    <p:sldId id="450" r:id="rId26"/>
    <p:sldId id="446" r:id="rId27"/>
    <p:sldId id="449" r:id="rId28"/>
    <p:sldId id="275" r:id="rId29"/>
    <p:sldId id="350" r:id="rId30"/>
    <p:sldId id="443" r:id="rId31"/>
    <p:sldId id="448" r:id="rId32"/>
    <p:sldId id="444"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Gidole" panose="02000503000000000000" pitchFamily="50" charset="0"/>
      <p:regular r:id="rId43"/>
    </p:embeddedFont>
    <p:embeddedFont>
      <p:font typeface="League Spartan" panose="020B0604020202020204" charset="0"/>
      <p:regular r:id="rId44"/>
    </p:embeddedFont>
    <p:embeddedFont>
      <p:font typeface="Open Sans Extra Bold" panose="020B0604020202020204" charset="0"/>
      <p:regular r:id="rId45"/>
    </p:embeddedFont>
    <p:embeddedFont>
      <p:font typeface="Pragmatica" panose="020B0604020202020204" charset="0"/>
      <p:regular r:id="rId46"/>
    </p:embeddedFont>
    <p:embeddedFont>
      <p:font typeface="Roboto Mono" pitchFamily="2"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41"/>
            <p14:sldId id="438"/>
            <p14:sldId id="439"/>
            <p14:sldId id="261"/>
            <p14:sldId id="430"/>
            <p14:sldId id="440"/>
            <p14:sldId id="442"/>
            <p14:sldId id="398"/>
            <p14:sldId id="390"/>
          </p14:sldIdLst>
        </p14:section>
        <p14:section name="4. Conclusion" id="{A4138F31-BD73-4858-9C6C-68D5E4BFA6DB}">
          <p14:sldIdLst>
            <p14:sldId id="325"/>
            <p14:sldId id="326"/>
            <p14:sldId id="327"/>
            <p14:sldId id="328"/>
            <p14:sldId id="450"/>
            <p14:sldId id="446"/>
            <p14:sldId id="449"/>
            <p14:sldId id="275"/>
            <p14:sldId id="350"/>
            <p14:sldId id="443"/>
            <p14:sldId id="448"/>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46" d="100"/>
          <a:sy n="46" d="100"/>
        </p:scale>
        <p:origin x="1190" y="26"/>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the Anaconda distribution does. It’s a _distribution_ or repackaging of the code that includes some extra goodies. Now, we are going to be using a cloud-based instance of Python, so you don’t have to install anything. But if you want to do that after the class, I have this as a recommended follow-up to download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new O’Reilly book. It will be good practice for some of the Python techniques you’ve learned and it will also go deeper into the statistical analysis. You will learn a bit about R as well. By the end of the book you’ll be able to </a:t>
            </a:r>
            <a:r>
              <a:rPr lang="en-US"/>
              <a:t>explore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24013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It will show you how to manipulate Google Sheets, send emails, Word Docs, </a:t>
            </a:r>
            <a:r>
              <a:rPr lang="en-US" dirty="0" err="1"/>
              <a:t>etc</a:t>
            </a:r>
            <a:r>
              <a:rPr lang="en-US" dirty="0"/>
              <a:t>, so maybe you would want to not just write the workbook from Python but then send it out over email,  read this book and learn how. You will learn some more advanced programming techniques such as writing your own functions or loops.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not finished yet but you can see it take form on the O’Reilly site, pretty cool! I showed you some of the possibilities of using Python to drive Excel at the end of the course, this book is going to really focus on that intersection. You will learn a bit more about pandas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93241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869499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jupyter.org/index.htm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4.pn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2.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4.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FOR EXCEL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spTree>
    <p:extLst>
      <p:ext uri="{BB962C8B-B14F-4D97-AF65-F5344CB8AC3E}">
        <p14:creationId xmlns:p14="http://schemas.microsoft.com/office/powerpoint/2010/main" val="182557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a:p>
            <a:pPr marL="1028700" lvl="1" indent="-571500">
              <a:buFont typeface="Arial" panose="020B0604020202020204" pitchFamily="34" charset="0"/>
              <a:buChar char="•"/>
            </a:pPr>
            <a:endParaRPr lang="en-US" sz="3600" dirty="0">
              <a:solidFill>
                <a:srgbClr val="000000"/>
              </a:solidFill>
              <a:latin typeface="Roboto Mono" pitchFamily="2" charset="0"/>
              <a:ea typeface="Roboto Mono" pitchFamily="2" charset="0"/>
            </a:endParaRPr>
          </a:p>
          <a:p>
            <a:pPr lvl="1"/>
            <a:r>
              <a:rPr lang="en-US" sz="3600" i="1" dirty="0">
                <a:solidFill>
                  <a:srgbClr val="000000"/>
                </a:solidFill>
                <a:latin typeface="Gidole" panose="020B0604020202020204" charset="0"/>
                <a:ea typeface="Roboto Mono" pitchFamily="2" charset="0"/>
              </a:rPr>
              <a:t>The rest of course will be in Jupyter, except for the Conclusion</a:t>
            </a:r>
          </a:p>
        </p:txBody>
      </p:sp>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84091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666221"/>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https://learning.oreilly.com/library/view/python-for-data/9781491957653/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2</a:t>
            </a:r>
            <a:r>
              <a:rPr lang="en-US" sz="4200" baseline="30000" dirty="0">
                <a:solidFill>
                  <a:srgbClr val="FFFFFF"/>
                </a:solidFill>
                <a:latin typeface="League Spartan"/>
              </a:rPr>
              <a:t>nd</a:t>
            </a:r>
            <a:r>
              <a:rPr lang="en-US" sz="4200" dirty="0">
                <a:solidFill>
                  <a:srgbClr val="FFFFFF"/>
                </a:solidFill>
                <a:latin typeface="League Spartan"/>
              </a:rPr>
              <a:t> Edition by Wes McKinney</a:t>
            </a:r>
          </a:p>
        </p:txBody>
      </p:sp>
      <p:pic>
        <p:nvPicPr>
          <p:cNvPr id="3076" name="Picture 4">
            <a:extLst>
              <a:ext uri="{FF2B5EF4-FFF2-40B4-BE49-F238E27FC236}">
                <a16:creationId xmlns:a16="http://schemas.microsoft.com/office/drawing/2014/main" id="{DB00A478-9174-4D26-B70A-7FE032FC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5645" y="1257300"/>
            <a:ext cx="5568623" cy="72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https://learning.oreilly.com/library/view/advancing-into-analytics/9781492094333/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a:t>
            </a:r>
            <a:r>
              <a:rPr lang="en-US" sz="4200" dirty="0">
                <a:solidFill>
                  <a:srgbClr val="FFFFFF"/>
                </a:solidFill>
                <a:latin typeface="League Spartan"/>
              </a:rPr>
              <a:t>by George Mount</a:t>
            </a:r>
          </a:p>
        </p:txBody>
      </p:sp>
      <p:pic>
        <p:nvPicPr>
          <p:cNvPr id="1026" name="Picture 2" descr="Advancing into Analytics Cover Image">
            <a:extLst>
              <a:ext uri="{FF2B5EF4-FFF2-40B4-BE49-F238E27FC236}">
                <a16:creationId xmlns:a16="http://schemas.microsoft.com/office/drawing/2014/main" id="{D803E78A-3B83-4DAF-B508-DB9E387A4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1071" y="1028699"/>
            <a:ext cx="6105380" cy="797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53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r>
              <a:rPr lang="en-US" sz="4200" dirty="0">
                <a:solidFill>
                  <a:srgbClr val="FFFFFF"/>
                </a:solidFill>
                <a:latin typeface="League Spartan"/>
              </a:rPr>
              <a:t>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2050" name="Picture 2" descr="Responsive image">
            <a:extLst>
              <a:ext uri="{FF2B5EF4-FFF2-40B4-BE49-F238E27FC236}">
                <a16:creationId xmlns:a16="http://schemas.microsoft.com/office/drawing/2014/main" id="{F36B1FB4-C4F5-4517-B54B-443C0C43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0444" y="1028699"/>
            <a:ext cx="5869984" cy="769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13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 y="383962"/>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0" y="2795923"/>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38396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3133479" y="156832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3137490" y="398028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12877800" y="163775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5347289" y="691157"/>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5351300" y="2891955"/>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14935200" y="729810"/>
            <a:ext cx="4876800" cy="1815882"/>
          </a:xfrm>
          <a:prstGeom prst="rect">
            <a:avLst/>
          </a:prstGeom>
          <a:noFill/>
        </p:spPr>
        <p:txBody>
          <a:bodyPr wrap="square" rtlCol="0">
            <a:spAutoFit/>
          </a:bodyPr>
          <a:lstStyle/>
          <a:p>
            <a:pPr algn="ctr"/>
            <a:r>
              <a:rPr lang="en-US" sz="4000" b="1" dirty="0">
                <a:latin typeface="Consolas" panose="020B0609020204030204" pitchFamily="49" charset="0"/>
              </a:rPr>
              <a:t>3</a:t>
            </a:r>
          </a:p>
          <a:p>
            <a:pPr algn="ctr"/>
            <a:endParaRPr lang="en-US" sz="3600" b="1" dirty="0">
              <a:latin typeface="Pragmatica" pitchFamily="2" charset="0"/>
            </a:endParaRPr>
          </a:p>
          <a:p>
            <a:pPr algn="ctr"/>
            <a:r>
              <a:rPr lang="en-US" sz="3600" b="1" dirty="0">
                <a:latin typeface="Pragmatica" pitchFamily="2" charset="0"/>
              </a:rPr>
              <a:t>Integer</a:t>
            </a:r>
          </a:p>
        </p:txBody>
      </p:sp>
      <p:pic>
        <p:nvPicPr>
          <p:cNvPr id="2" name="Graphic 1" descr="Filing Box Archive">
            <a:extLst>
              <a:ext uri="{FF2B5EF4-FFF2-40B4-BE49-F238E27FC236}">
                <a16:creationId xmlns:a16="http://schemas.microsoft.com/office/drawing/2014/main" id="{8356E93E-952B-443D-928C-0348C5A4D6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729" y="2568594"/>
            <a:ext cx="2667000" cy="2667000"/>
          </a:xfrm>
          <a:prstGeom prst="rect">
            <a:avLst/>
          </a:prstGeom>
        </p:spPr>
      </p:pic>
      <p:sp>
        <p:nvSpPr>
          <p:cNvPr id="7" name="Arrow: Right 6">
            <a:extLst>
              <a:ext uri="{FF2B5EF4-FFF2-40B4-BE49-F238E27FC236}">
                <a16:creationId xmlns:a16="http://schemas.microsoft.com/office/drawing/2014/main" id="{D7F842A2-7B03-4D5F-853B-1F7C7F25C8BD}"/>
              </a:ext>
            </a:extLst>
          </p:cNvPr>
          <p:cNvSpPr/>
          <p:nvPr/>
        </p:nvSpPr>
        <p:spPr>
          <a:xfrm>
            <a:off x="12842929" y="3822383"/>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42D26-4DA1-405B-8884-663912AE7FDD}"/>
              </a:ext>
            </a:extLst>
          </p:cNvPr>
          <p:cNvSpPr txBox="1"/>
          <p:nvPr/>
        </p:nvSpPr>
        <p:spPr>
          <a:xfrm>
            <a:off x="14935200" y="2914442"/>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5" name="Picture 24">
            <a:extLst>
              <a:ext uri="{FF2B5EF4-FFF2-40B4-BE49-F238E27FC236}">
                <a16:creationId xmlns:a16="http://schemas.microsoft.com/office/drawing/2014/main" id="{CC1BA55C-0A94-4DC3-AACA-D466576F7144}"/>
              </a:ext>
            </a:extLst>
          </p:cNvPr>
          <p:cNvPicPr>
            <a:picLocks noChangeAspect="1"/>
          </p:cNvPicPr>
          <p:nvPr/>
        </p:nvPicPr>
        <p:blipFill>
          <a:blip r:embed="rId11"/>
          <a:stretch>
            <a:fillRect/>
          </a:stretch>
        </p:blipFill>
        <p:spPr>
          <a:xfrm>
            <a:off x="-228600" y="4753872"/>
            <a:ext cx="18288000" cy="4690241"/>
          </a:xfrm>
          <a:prstGeom prst="rect">
            <a:avLst/>
          </a:prstGeom>
        </p:spPr>
      </p:pic>
    </p:spTree>
    <p:extLst>
      <p:ext uri="{BB962C8B-B14F-4D97-AF65-F5344CB8AC3E}">
        <p14:creationId xmlns:p14="http://schemas.microsoft.com/office/powerpoint/2010/main" val="935588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7933762" cy="678262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337143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3648</TotalTime>
  <Words>3018</Words>
  <Application>Microsoft Office PowerPoint</Application>
  <PresentationFormat>Custom</PresentationFormat>
  <Paragraphs>225</Paragraphs>
  <Slides>32</Slides>
  <Notes>32</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Consolas</vt:lpstr>
      <vt:lpstr>Arial</vt:lpstr>
      <vt:lpstr>Pragmatica</vt:lpstr>
      <vt:lpstr>Calibri</vt:lpstr>
      <vt:lpstr>League Spartan</vt:lpstr>
      <vt:lpstr>Open Sans Extra Bold</vt:lpstr>
      <vt:lpstr>PT Sans</vt:lpstr>
      <vt:lpstr>League Spartan Bold</vt:lpstr>
      <vt:lpstr>Roboto Mono</vt:lpstr>
      <vt:lpstr>Gidole</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283</cp:revision>
  <dcterms:created xsi:type="dcterms:W3CDTF">2006-08-16T00:00:00Z</dcterms:created>
  <dcterms:modified xsi:type="dcterms:W3CDTF">2021-06-23T15:38:42Z</dcterms:modified>
  <dc:identifier>DADurESpNu8</dc:identifier>
</cp:coreProperties>
</file>